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0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69" r:id="rId12"/>
    <p:sldId id="260" r:id="rId13"/>
    <p:sldId id="261" r:id="rId14"/>
    <p:sldId id="262" r:id="rId15"/>
    <p:sldId id="263" r:id="rId16"/>
    <p:sldId id="265" r:id="rId17"/>
    <p:sldId id="264" r:id="rId18"/>
    <p:sldId id="266" r:id="rId19"/>
    <p:sldId id="267" r:id="rId20"/>
    <p:sldId id="268" r:id="rId21"/>
    <p:sldId id="280" r:id="rId22"/>
    <p:sldId id="282" r:id="rId23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10387013" y="5038725"/>
            <a:ext cx="1893887" cy="172561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828800" y="6013450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0723B22-89FD-4F61-9322-D5EEE4930D4A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828800" y="5649913"/>
            <a:ext cx="77216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1190288" y="5753100"/>
            <a:ext cx="669925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6B500C-796E-458E-A0F6-1549BD62DD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1E99-7E79-43F0-ADC6-619739EA532C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02F2-AF21-4512-8B18-90E10F4173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9DAD-0A92-40E6-9F2B-89B06DD96D93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7248-CB03-4B7E-AA5D-9BE347A1DE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388100" y="6480175"/>
            <a:ext cx="28448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58E8-6607-4809-A957-977B11096051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0" y="6481763"/>
            <a:ext cx="5680075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CABD-58EB-43F9-B374-B39F379B2A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9525" y="6350"/>
            <a:ext cx="1217295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10387013" y="93662"/>
            <a:ext cx="1893888" cy="172561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rot="10800000">
            <a:off x="8624888" y="9525"/>
            <a:ext cx="3563937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0" y="6350"/>
            <a:ext cx="12182475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274175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7F81-CEA6-4C51-BF1A-B45DC5B8482A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492500" y="6481763"/>
            <a:ext cx="5680075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69925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8BD7-D60F-41E2-AD6D-1BF3817FDB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7B5C-75F5-4408-8F1B-9259C4078A79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ECB4-A936-40DF-B048-B29B3D8B7E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388100" y="6481763"/>
            <a:ext cx="28416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038B-3FE9-45DD-8018-53BE16120D8E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609600" y="6481763"/>
            <a:ext cx="568166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0118725" y="6483350"/>
            <a:ext cx="671513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4A53CF5-F0BB-4A23-8287-9B169F4645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792D-BC37-4D08-916E-82CD9591D092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4A4D-E65B-4066-BED3-D329227CF1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E1D4-745B-44ED-96FE-CFC68FAB244C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F44B-779D-4D1F-95C6-2A54614268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72475" y="6556375"/>
            <a:ext cx="28448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CAFB2DE-E4E7-47A8-A582-7F5B5D624C78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514475" y="6556375"/>
            <a:ext cx="68580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1214100" y="6556375"/>
            <a:ext cx="669925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15BEFC8-7D7A-4C89-A1DF-7180B250EC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143875" y="6556375"/>
            <a:ext cx="28051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A75BE89-0048-4E6E-9680-1B666FDC9EF4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560513" y="6557963"/>
            <a:ext cx="65976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0956925" y="6556375"/>
            <a:ext cx="48736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DC383696-6626-4247-94D6-04FFBA862C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9525" y="14288"/>
            <a:ext cx="1217295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50"/>
            <a:ext cx="12182475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8624888" y="4948238"/>
            <a:ext cx="3563937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68288"/>
            <a:ext cx="109728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09600" y="1882775"/>
            <a:ext cx="1097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388100" y="6481763"/>
            <a:ext cx="28448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6B1F2-872E-43BA-8F6D-A05D7CE84243}" type="datetimeFigureOut">
              <a:rPr lang="pl-PL"/>
              <a:pPr>
                <a:defRPr/>
              </a:pPr>
              <a:t>2021-09-06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481763"/>
            <a:ext cx="5680075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0118725" y="6481763"/>
            <a:ext cx="671513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E6A67-A6BD-457F-AA15-2E37B94505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3" r:id="rId4"/>
    <p:sldLayoutId id="2147483721" r:id="rId5"/>
    <p:sldLayoutId id="2147483714" r:id="rId6"/>
    <p:sldLayoutId id="2147483715" r:id="rId7"/>
    <p:sldLayoutId id="2147483722" r:id="rId8"/>
    <p:sldLayoutId id="2147483723" r:id="rId9"/>
    <p:sldLayoutId id="2147483716" r:id="rId10"/>
    <p:sldLayoutId id="2147483717" r:id="rId11"/>
  </p:sldLayoutIdLst>
  <p:transition>
    <p:random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814513"/>
            <a:ext cx="10829925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Jak chronić pracowników przed hałasem - Portal B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99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Prostokąt 4"/>
          <p:cNvSpPr>
            <a:spLocks noChangeArrowheads="1"/>
          </p:cNvSpPr>
          <p:nvPr/>
        </p:nvSpPr>
        <p:spPr bwMode="auto">
          <a:xfrm>
            <a:off x="3735388" y="444500"/>
            <a:ext cx="892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Century Gothic" pitchFamily="34" charset="0"/>
              </a:rPr>
              <a:t>„</a:t>
            </a:r>
            <a:r>
              <a:rPr lang="pl-PL" sz="2400" b="1">
                <a:latin typeface="Century Gothic" pitchFamily="34" charset="0"/>
              </a:rPr>
              <a:t>Hałas w środowisku – źródła, zmienność w czasie i przestrzeni oraz wpływ na jakość życia” </a:t>
            </a:r>
            <a:endParaRPr lang="pl-PL" sz="2400"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ostokąt 1"/>
          <p:cNvSpPr>
            <a:spLocks noChangeArrowheads="1"/>
          </p:cNvSpPr>
          <p:nvPr/>
        </p:nvSpPr>
        <p:spPr bwMode="auto">
          <a:xfrm>
            <a:off x="339725" y="388938"/>
            <a:ext cx="111823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400"/>
              <a:t>Na podstawie pomiarów jak również ankiet prowadzonych wśród mieszkańców można stwierdzić, że największym źródłem hałasu w badanym obszarze są prace gospodarskie i polowe prowadzone przez rolników. Większość maszyn rolniczych generuje hałas o dużym natężeniu szczególnie w jego bezpośredniej bliskości. Ponadto maszyny te często pracują pod dużym obciążeniem co potęguje nasilanie hałasu. W okolicznych gospodarstwach jest dodatkowo wiele maszyn starego typu, o dużym zużyciu mechanicznym, który wzmaga hałas.</a:t>
            </a:r>
          </a:p>
          <a:p>
            <a:pPr algn="just"/>
            <a:endParaRPr lang="pl-PL" sz="2400"/>
          </a:p>
          <a:p>
            <a:pPr algn="just"/>
            <a:r>
              <a:rPr lang="pl-PL" sz="2400"/>
              <a:t>Nasilenie hałasu można zaobserwować w godzinach późno rannych i wczesno popołudniowych tj. 9-17 wynika to prawdopodobnie z faktu, że w tym okresie realizuje się większość prac polowych, a w godzinach wczesno rannych i późno popołudniowych rolnicy zajmują się zwierzętami gospodarskimi co nie generuje aż takiego hałasu, gdyż w większej części gospodarstw prace te są wykonywanie ręcznie.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3"/>
          <p:cNvSpPr txBox="1">
            <a:spLocks noChangeArrowheads="1"/>
          </p:cNvSpPr>
          <p:nvPr/>
        </p:nvSpPr>
        <p:spPr bwMode="auto">
          <a:xfrm>
            <a:off x="614363" y="2505075"/>
            <a:ext cx="64420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400">
                <a:latin typeface="Century Gothic" pitchFamily="34" charset="0"/>
              </a:rPr>
              <a:t>Wyniki ankiety wpływu hałasu</a:t>
            </a:r>
          </a:p>
        </p:txBody>
      </p:sp>
      <p:sp>
        <p:nvSpPr>
          <p:cNvPr id="3" name="Elipsa 2"/>
          <p:cNvSpPr/>
          <p:nvPr/>
        </p:nvSpPr>
        <p:spPr>
          <a:xfrm>
            <a:off x="7170738" y="927100"/>
            <a:ext cx="4284662" cy="406241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2"/>
          <p:cNvPicPr>
            <a:picLocks noChangeAspect="1"/>
          </p:cNvPicPr>
          <p:nvPr/>
        </p:nvPicPr>
        <p:blipFill>
          <a:blip r:embed="rId2" cstate="print"/>
          <a:srcRect r="25243" b="8559"/>
          <a:stretch>
            <a:fillRect/>
          </a:stretch>
        </p:blipFill>
        <p:spPr bwMode="auto">
          <a:xfrm>
            <a:off x="103188" y="558800"/>
            <a:ext cx="11518900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2"/>
          <p:cNvPicPr>
            <a:picLocks noChangeAspect="1"/>
          </p:cNvPicPr>
          <p:nvPr/>
        </p:nvPicPr>
        <p:blipFill>
          <a:blip r:embed="rId2" cstate="print"/>
          <a:srcRect r="25496" b="9666"/>
          <a:stretch>
            <a:fillRect/>
          </a:stretch>
        </p:blipFill>
        <p:spPr bwMode="auto">
          <a:xfrm>
            <a:off x="396875" y="223838"/>
            <a:ext cx="1147445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2"/>
          <p:cNvPicPr>
            <a:picLocks noChangeAspect="1"/>
          </p:cNvPicPr>
          <p:nvPr/>
        </p:nvPicPr>
        <p:blipFill>
          <a:blip r:embed="rId2" cstate="print"/>
          <a:srcRect r="2515" b="8360"/>
          <a:stretch>
            <a:fillRect/>
          </a:stretch>
        </p:blipFill>
        <p:spPr bwMode="auto">
          <a:xfrm>
            <a:off x="23813" y="765175"/>
            <a:ext cx="121507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2"/>
          <p:cNvPicPr>
            <a:picLocks noChangeAspect="1"/>
          </p:cNvPicPr>
          <p:nvPr/>
        </p:nvPicPr>
        <p:blipFill>
          <a:blip r:embed="rId2" cstate="print"/>
          <a:srcRect l="2525" t="3119" r="3337" b="9937"/>
          <a:stretch>
            <a:fillRect/>
          </a:stretch>
        </p:blipFill>
        <p:spPr bwMode="auto">
          <a:xfrm>
            <a:off x="28575" y="1009650"/>
            <a:ext cx="118649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2"/>
          <p:cNvPicPr>
            <a:picLocks noChangeAspect="1"/>
          </p:cNvPicPr>
          <p:nvPr/>
        </p:nvPicPr>
        <p:blipFill>
          <a:blip r:embed="rId2" cstate="print"/>
          <a:srcRect l="1047" t="5322" r="7875" b="9653"/>
          <a:stretch>
            <a:fillRect/>
          </a:stretch>
        </p:blipFill>
        <p:spPr bwMode="auto">
          <a:xfrm>
            <a:off x="180975" y="1052513"/>
            <a:ext cx="1202213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az 2"/>
          <p:cNvPicPr>
            <a:picLocks noChangeAspect="1"/>
          </p:cNvPicPr>
          <p:nvPr/>
        </p:nvPicPr>
        <p:blipFill>
          <a:blip r:embed="rId2" cstate="print"/>
          <a:srcRect l="1698"/>
          <a:stretch>
            <a:fillRect/>
          </a:stretch>
        </p:blipFill>
        <p:spPr bwMode="auto">
          <a:xfrm>
            <a:off x="0" y="1147763"/>
            <a:ext cx="1196816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2"/>
          <p:cNvPicPr>
            <a:picLocks noChangeAspect="1"/>
          </p:cNvPicPr>
          <p:nvPr/>
        </p:nvPicPr>
        <p:blipFill>
          <a:blip r:embed="rId2" cstate="print"/>
          <a:srcRect l="1544"/>
          <a:stretch>
            <a:fillRect/>
          </a:stretch>
        </p:blipFill>
        <p:spPr bwMode="auto">
          <a:xfrm>
            <a:off x="0" y="1147763"/>
            <a:ext cx="12107863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az 2"/>
          <p:cNvPicPr>
            <a:picLocks noChangeAspect="1"/>
          </p:cNvPicPr>
          <p:nvPr/>
        </p:nvPicPr>
        <p:blipFill>
          <a:blip r:embed="rId2" cstate="print"/>
          <a:srcRect b="12624"/>
          <a:stretch>
            <a:fillRect/>
          </a:stretch>
        </p:blipFill>
        <p:spPr bwMode="auto">
          <a:xfrm>
            <a:off x="65088" y="1244600"/>
            <a:ext cx="11996737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79525" y="979488"/>
            <a:ext cx="9798050" cy="4832350"/>
          </a:xfrm>
          <a:prstGeom prst="rect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latin typeface="+mn-lt"/>
                <a:cs typeface="+mn-cs"/>
              </a:rPr>
              <a:t>W okresie od listopada 2020 do maja 2021 cztery dziewczynki i siedmiu chłopców z siódmej i ósmej klasy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Zespołu Szkolno-Przedszkolnego w Zimnowodzie</a:t>
            </a:r>
            <a:r>
              <a:rPr lang="pl-PL" sz="2800" dirty="0">
                <a:latin typeface="+mn-lt"/>
                <a:cs typeface="+mn-cs"/>
              </a:rPr>
              <a:t> uczestniczyła w podprojekcie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Cyfrowa Mapa Dorzecza Warty </a:t>
            </a:r>
            <a:r>
              <a:rPr lang="pl-PL" sz="2800" dirty="0">
                <a:latin typeface="+mn-lt"/>
                <a:cs typeface="+mn-cs"/>
              </a:rPr>
              <a:t>w ramach projektu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Cyfrowa Szkoła Wielkopolsk@2020.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latin typeface="+mn-lt"/>
                <a:cs typeface="+mn-cs"/>
              </a:rPr>
              <a:t>Uczniowie realizowali scenariusz „</a:t>
            </a:r>
            <a:r>
              <a:rPr lang="pl-PL" sz="2800" b="1" dirty="0">
                <a:latin typeface="+mn-lt"/>
                <a:cs typeface="+mn-cs"/>
              </a:rPr>
              <a:t>Hałas w środowisku – źródła, zmienność w czasie i przestrzeni oraz wpływ na jakość życia” </a:t>
            </a:r>
            <a:r>
              <a:rPr lang="pl-PL" sz="2800" dirty="0">
                <a:latin typeface="+mn-lt"/>
                <a:cs typeface="+mn-cs"/>
              </a:rPr>
              <a:t>w ramach, którego prowadzili obserwację i pomiary natężenia hałasu.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2"/>
          <p:cNvPicPr>
            <a:picLocks noChangeAspect="1"/>
          </p:cNvPicPr>
          <p:nvPr/>
        </p:nvPicPr>
        <p:blipFill>
          <a:blip r:embed="rId2" cstate="print"/>
          <a:srcRect t="3902" b="12439"/>
          <a:stretch>
            <a:fillRect/>
          </a:stretch>
        </p:blipFill>
        <p:spPr bwMode="auto">
          <a:xfrm>
            <a:off x="55563" y="1414463"/>
            <a:ext cx="12050712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2000"/>
              <a:t>W ramach zajęć projektowych związanych bezpośrednio ze scenariuszem „Hałas w środowisku – źródła i wpływ na jakość życia” młodzież zapoznała się z wpływem hałasu na życie człowieka i środowisko, w którym żyje. Uczniowie dowiedzieli się jakie są główne źródła hałasu i jak jego natężenie zależy od otoczenia zewnętrznego i obiektów w środowisku. Mogli również zapoznać się z mapami akustycznymi obrazującymi poziom hałasu w różnych regionach naszego kraju.</a:t>
            </a:r>
          </a:p>
          <a:p>
            <a:pPr algn="ctr" eaLnBrk="0" hangingPunct="0"/>
            <a:endParaRPr lang="pl-PL" sz="2000"/>
          </a:p>
        </p:txBody>
      </p:sp>
      <p:sp>
        <p:nvSpPr>
          <p:cNvPr id="28675" name="pole tekstowe 4"/>
          <p:cNvSpPr txBox="1">
            <a:spLocks noChangeArrowheads="1"/>
          </p:cNvSpPr>
          <p:nvPr/>
        </p:nvSpPr>
        <p:spPr bwMode="auto">
          <a:xfrm>
            <a:off x="430213" y="5103813"/>
            <a:ext cx="11255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/>
              <a:t>Prowadzone w ramach projektu zajęcia obejmowały również takie jak „Pogoda i jej znaczenie”, „Ciepło w środowisku człowieka”, „Ceny artykułów spożywczych”, „Cykliczność (dobowa i sezonowa) w przyrodzie i środowisku człowieka”, „Kwaśne deszcze, ich geneza, zmienność sezonowa i zróżnicowanie przestrzenne”, „Lokalizacja dzikich wysypisk”, „Emisja CO2 za którą odpowiedzialna jest moja rodzina”, „Ruch transportowy”.</a:t>
            </a:r>
          </a:p>
          <a:p>
            <a:pPr algn="just"/>
            <a:endParaRPr lang="pl-PL"/>
          </a:p>
        </p:txBody>
      </p:sp>
      <p:pic>
        <p:nvPicPr>
          <p:cNvPr id="28676" name="Picture 6" descr="Ochrona przed hałasem w budownictwie mieszkaniowym | Izolacje.com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613" y="1736725"/>
            <a:ext cx="44672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50" descr="zdalne sc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300038"/>
            <a:ext cx="79470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7163" y="5319713"/>
            <a:ext cx="11612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l-PL" sz="2400"/>
              <a:t>Mimo wszystko uczniowie byli zadowoleni i stwierdzili kończąc projekt, że było to nowe, ciekawe doświadczenie i teraz mają zupełnie inne spojrzenie na problem hałasu w otaczającym na środowisku.</a:t>
            </a:r>
            <a:endParaRPr lang="pl-PL" sz="3600"/>
          </a:p>
        </p:txBody>
      </p:sp>
      <p:sp>
        <p:nvSpPr>
          <p:cNvPr id="29700" name="Prostokąt 3"/>
          <p:cNvSpPr>
            <a:spLocks noChangeArrowheads="1"/>
          </p:cNvSpPr>
          <p:nvPr/>
        </p:nvSpPr>
        <p:spPr bwMode="auto">
          <a:xfrm>
            <a:off x="8542338" y="1408113"/>
            <a:ext cx="320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/>
              <a:t>Niestety większość naszych zajęć ze względu na pandemię korona wirusa musiała odbywać się on-line.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239713" y="177800"/>
            <a:ext cx="1169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b="1">
                <a:latin typeface="Century Gothic" pitchFamily="34" charset="0"/>
              </a:rPr>
              <a:t>Pomiarów dokonywano w różnych miejscach. Głównie w rejonie wiejskim, w okolicach gospodarstw miejsc zamieszkiwania uczniów.  Są to tereny o średnim nasileniu ruchu pojazdów i zabudowie rozproszonej.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2738" y="2011363"/>
            <a:ext cx="5356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l-PL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Lokalizacja wieś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Zimnowoda</a:t>
            </a:r>
            <a:r>
              <a:rPr lang="pl-PL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centrum wioski przy drodze wojewódzkiej o średnim natężeniu ruchu pomiar wykonywany wewnątrz budynku.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Obraz 5" descr="zimnowod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5488"/>
            <a:ext cx="60833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578350" y="12319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Główne lokalizacje</a:t>
            </a: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35713" y="5995988"/>
            <a:ext cx="58562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l-PL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Lokalizacja wieś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Zimnowoda</a:t>
            </a:r>
            <a:r>
              <a:rPr lang="pl-PL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skraj wioski przy drodze</a:t>
            </a:r>
            <a:br>
              <a:rPr lang="pl-PL" dirty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pl-PL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w pobliżu gospodarstwa rolne.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7" name="Obraz 8" descr="zimnowod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563" y="1684338"/>
            <a:ext cx="58801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6" descr="IMG_20210522_160505"/>
          <p:cNvPicPr>
            <a:picLocks noChangeAspect="1" noChangeArrowheads="1"/>
          </p:cNvPicPr>
          <p:nvPr/>
        </p:nvPicPr>
        <p:blipFill>
          <a:blip r:embed="rId2" cstate="print"/>
          <a:srcRect b="49876"/>
          <a:stretch>
            <a:fillRect/>
          </a:stretch>
        </p:blipFill>
        <p:spPr bwMode="auto">
          <a:xfrm>
            <a:off x="0" y="1084263"/>
            <a:ext cx="724535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raz 7" descr="IMG_20210517_205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8" y="282575"/>
            <a:ext cx="466725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65125" y="222250"/>
            <a:ext cx="60880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Lokalizacja wieś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Ustronie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skraj wioski przy polach uprawnych (częste prace gospodarskie).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43053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9" descr="celestyn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241425"/>
            <a:ext cx="691038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Obraz 10" descr="IMG_20210516_1624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25" y="239713"/>
            <a:ext cx="4811713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04813" y="247650"/>
            <a:ext cx="6126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l-PL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Lokalizacja wieś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Celestynów</a:t>
            </a:r>
            <a:r>
              <a:rPr lang="pl-PL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skraj wioski przy drodze w pobliżu gospodarstwa rolne.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39909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34" descr="Screenshot_20210429-201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608138"/>
            <a:ext cx="3178175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Obraz 35" descr="Screenshot_20210530-1759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63" y="1603375"/>
            <a:ext cx="318135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04788" y="195263"/>
            <a:ext cx="115776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Ze względu na późne dostarczenie sprzętu pomiarowego oraz konieczność jego przygotowania i kalibracji obserwacje w zdecydowanej większości trwały w kwietniu i maju.</a:t>
            </a:r>
          </a:p>
          <a:p>
            <a:pPr algn="just" eaLnBrk="0" hangingPunct="0">
              <a:defRPr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Pomiary prowadzone przez uczestników projektu były prowadzone z wykorzystaniem tabletów dostarczonych przez biuro projektu Cyfrowa Szkoła Wielkopolsk@2020 (które po jego zakończeniu stają się własnością szkoły) oraz aplikacji </a:t>
            </a:r>
            <a:r>
              <a:rPr lang="pl-PL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NoiseCapture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.</a:t>
            </a: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Obraz 5" descr="Screenshot_20210530-1759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0175" y="1598613"/>
            <a:ext cx="354965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31" descr="noise-plane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9650"/>
            <a:ext cx="67230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Obraz 32" descr="noise-planet  zimnowoda"/>
          <p:cNvPicPr>
            <a:picLocks noChangeAspect="1" noChangeArrowheads="1"/>
          </p:cNvPicPr>
          <p:nvPr/>
        </p:nvPicPr>
        <p:blipFill>
          <a:blip r:embed="rId3" cstate="print"/>
          <a:srcRect l="11853" t="23499" r="26447" b="9621"/>
          <a:stretch>
            <a:fillRect/>
          </a:stretch>
        </p:blipFill>
        <p:spPr bwMode="auto">
          <a:xfrm>
            <a:off x="6053138" y="2474913"/>
            <a:ext cx="5807075" cy="40465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38150" y="0"/>
            <a:ext cx="10910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Aplikacja ta jest ogólnie dostępna i pozwala dokonywać pomiarów i wprowadza dane do map akustycznych na platformie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Noise-Planet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37623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3088" y="77788"/>
            <a:ext cx="1070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2000" b="1">
                <a:ea typeface="Calibri" pitchFamily="34" charset="0"/>
                <a:cs typeface="Times New Roman" pitchFamily="18" charset="0"/>
              </a:rPr>
              <a:t>Zadaniem uczniów było również nanoszenie wyników swoich pomiarów na Cyfrową Mapę Dorzecza Warty oraz ich analiza i wyciąganie wniosków.</a:t>
            </a:r>
            <a:endParaRPr lang="pl-PL" sz="36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3" name="Obraz 33" descr="CMDW  zimnowoda zrz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046163"/>
            <a:ext cx="1126490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2413" y="668338"/>
            <a:ext cx="6513512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Głównymi źródłami hałasu na badanym obszarze były w przewarzającej części:  głosy ludzkie / rozmowy, hałas drogowy, odgłosy pracy, odgłosy zwierząt i roślinność( np. szum liści na wietrze).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Sporadycznie wystąpiły również  syreny/dzwonki alarmowe.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Najwyższy poziom hałasu zmierzono w budynku szkoły w czasie dzwonka w jego bezpośredniej bliskości i wynosiło on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99,6 </a:t>
            </a:r>
            <a:r>
              <a:rPr lang="pl-P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dB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65% wykonanych pomiarów przekroczyła wartość 50dB.</a:t>
            </a:r>
          </a:p>
        </p:txBody>
      </p:sp>
      <p:pic>
        <p:nvPicPr>
          <p:cNvPr id="16387" name="Picture 1" descr="C:\Users\Dell\Desktop\CMDW\Screenshot_20210603-205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215900"/>
            <a:ext cx="4151312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104</TotalTime>
  <Words>657</Words>
  <Application>Microsoft Office PowerPoint</Application>
  <PresentationFormat>Niestandardowy</PresentationFormat>
  <Paragraphs>27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Wingdings 2</vt:lpstr>
      <vt:lpstr>Verdana</vt:lpstr>
      <vt:lpstr>Calibri</vt:lpstr>
      <vt:lpstr>Times New Roman</vt:lpstr>
      <vt:lpstr>Energetyczny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BML</cp:lastModifiedBy>
  <cp:revision>51</cp:revision>
  <dcterms:created xsi:type="dcterms:W3CDTF">2021-05-30T17:35:24Z</dcterms:created>
  <dcterms:modified xsi:type="dcterms:W3CDTF">2021-09-06T19:12:19Z</dcterms:modified>
</cp:coreProperties>
</file>